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61" r:id="rId3"/>
    <p:sldId id="262" r:id="rId4"/>
    <p:sldId id="275" r:id="rId5"/>
    <p:sldId id="263" r:id="rId6"/>
    <p:sldId id="264" r:id="rId7"/>
    <p:sldId id="276" r:id="rId8"/>
    <p:sldId id="267" r:id="rId9"/>
    <p:sldId id="268" r:id="rId10"/>
    <p:sldId id="269" r:id="rId11"/>
    <p:sldId id="270" r:id="rId12"/>
    <p:sldId id="265" r:id="rId13"/>
    <p:sldId id="271" r:id="rId14"/>
    <p:sldId id="279" r:id="rId15"/>
    <p:sldId id="287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193794-61B6-4EBA-859E-7A4046732435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F6DB336-FBDF-4E1A-A69F-5A4C76BF0EDC}">
      <dgm:prSet/>
      <dgm:spPr/>
      <dgm:t>
        <a:bodyPr/>
        <a:lstStyle/>
        <a:p>
          <a:r>
            <a:rPr lang="en-US"/>
            <a:t>Primjer 1: Organiziranje rođendanske proslave</a:t>
          </a:r>
        </a:p>
      </dgm:t>
    </dgm:pt>
    <dgm:pt modelId="{FA8E5F02-374E-4585-BC6F-82E121B79BC2}" type="parTrans" cxnId="{F830CB25-6E9B-4B8A-BE79-2A8391B899E7}">
      <dgm:prSet/>
      <dgm:spPr/>
      <dgm:t>
        <a:bodyPr/>
        <a:lstStyle/>
        <a:p>
          <a:endParaRPr lang="en-US"/>
        </a:p>
      </dgm:t>
    </dgm:pt>
    <dgm:pt modelId="{D2214581-0F3D-44FA-909E-C01363E02D1F}" type="sibTrans" cxnId="{F830CB25-6E9B-4B8A-BE79-2A8391B899E7}">
      <dgm:prSet/>
      <dgm:spPr/>
      <dgm:t>
        <a:bodyPr/>
        <a:lstStyle/>
        <a:p>
          <a:endParaRPr lang="en-US"/>
        </a:p>
      </dgm:t>
    </dgm:pt>
    <dgm:pt modelId="{597C183E-92E0-4527-BFF8-C4C413A73564}">
      <dgm:prSet/>
      <dgm:spPr/>
      <dgm:t>
        <a:bodyPr/>
        <a:lstStyle/>
        <a:p>
          <a:r>
            <a:rPr lang="en-US" dirty="0" err="1"/>
            <a:t>Primjer</a:t>
          </a:r>
          <a:r>
            <a:rPr lang="en-US" dirty="0"/>
            <a:t> 2: </a:t>
          </a:r>
          <a:r>
            <a:rPr lang="en-US" dirty="0" err="1"/>
            <a:t>Planiranje</a:t>
          </a:r>
          <a:r>
            <a:rPr lang="en-US" dirty="0"/>
            <a:t> </a:t>
          </a:r>
          <a:r>
            <a:rPr lang="en-US" dirty="0" err="1"/>
            <a:t>vremena</a:t>
          </a:r>
          <a:r>
            <a:rPr lang="en-US" dirty="0"/>
            <a:t> za </a:t>
          </a:r>
          <a:r>
            <a:rPr lang="hr-HR" dirty="0"/>
            <a:t>učeničku zadrugu u </a:t>
          </a:r>
          <a:r>
            <a:rPr lang="en-US" dirty="0" err="1"/>
            <a:t>škol</a:t>
          </a:r>
          <a:r>
            <a:rPr lang="hr-HR" dirty="0"/>
            <a:t>i</a:t>
          </a:r>
          <a:endParaRPr lang="en-US" dirty="0"/>
        </a:p>
      </dgm:t>
    </dgm:pt>
    <dgm:pt modelId="{D25F725F-15D2-478D-9CE8-FD7E17430A40}" type="parTrans" cxnId="{3848FEA4-349B-43DD-A7F8-A4F082255155}">
      <dgm:prSet/>
      <dgm:spPr/>
      <dgm:t>
        <a:bodyPr/>
        <a:lstStyle/>
        <a:p>
          <a:endParaRPr lang="en-US"/>
        </a:p>
      </dgm:t>
    </dgm:pt>
    <dgm:pt modelId="{F912C704-6A47-4105-8A38-D93F420A34CD}" type="sibTrans" cxnId="{3848FEA4-349B-43DD-A7F8-A4F082255155}">
      <dgm:prSet/>
      <dgm:spPr/>
      <dgm:t>
        <a:bodyPr/>
        <a:lstStyle/>
        <a:p>
          <a:endParaRPr lang="en-US"/>
        </a:p>
      </dgm:t>
    </dgm:pt>
    <dgm:pt modelId="{51BF375B-C796-4802-A06A-AAD6EA225E4B}" type="pres">
      <dgm:prSet presAssocID="{D3193794-61B6-4EBA-859E-7A4046732435}" presName="linear" presStyleCnt="0">
        <dgm:presLayoutVars>
          <dgm:animLvl val="lvl"/>
          <dgm:resizeHandles val="exact"/>
        </dgm:presLayoutVars>
      </dgm:prSet>
      <dgm:spPr/>
    </dgm:pt>
    <dgm:pt modelId="{6E485213-DD84-492A-BD7F-9C341296CC81}" type="pres">
      <dgm:prSet presAssocID="{0F6DB336-FBDF-4E1A-A69F-5A4C76BF0ED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3581FB7-8618-4E19-939E-DBF073046738}" type="pres">
      <dgm:prSet presAssocID="{D2214581-0F3D-44FA-909E-C01363E02D1F}" presName="spacer" presStyleCnt="0"/>
      <dgm:spPr/>
    </dgm:pt>
    <dgm:pt modelId="{5187150F-7AFC-400D-85EE-C8B365770A6C}" type="pres">
      <dgm:prSet presAssocID="{597C183E-92E0-4527-BFF8-C4C413A7356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FB917808-5270-44EC-89D3-DE3D7796FF71}" type="presOf" srcId="{597C183E-92E0-4527-BFF8-C4C413A73564}" destId="{5187150F-7AFC-400D-85EE-C8B365770A6C}" srcOrd="0" destOrd="0" presId="urn:microsoft.com/office/officeart/2005/8/layout/vList2"/>
    <dgm:cxn modelId="{F830CB25-6E9B-4B8A-BE79-2A8391B899E7}" srcId="{D3193794-61B6-4EBA-859E-7A4046732435}" destId="{0F6DB336-FBDF-4E1A-A69F-5A4C76BF0EDC}" srcOrd="0" destOrd="0" parTransId="{FA8E5F02-374E-4585-BC6F-82E121B79BC2}" sibTransId="{D2214581-0F3D-44FA-909E-C01363E02D1F}"/>
    <dgm:cxn modelId="{3848FEA4-349B-43DD-A7F8-A4F082255155}" srcId="{D3193794-61B6-4EBA-859E-7A4046732435}" destId="{597C183E-92E0-4527-BFF8-C4C413A73564}" srcOrd="1" destOrd="0" parTransId="{D25F725F-15D2-478D-9CE8-FD7E17430A40}" sibTransId="{F912C704-6A47-4105-8A38-D93F420A34CD}"/>
    <dgm:cxn modelId="{140A3EC4-9983-469B-AEA1-4C7A40786856}" type="presOf" srcId="{0F6DB336-FBDF-4E1A-A69F-5A4C76BF0EDC}" destId="{6E485213-DD84-492A-BD7F-9C341296CC81}" srcOrd="0" destOrd="0" presId="urn:microsoft.com/office/officeart/2005/8/layout/vList2"/>
    <dgm:cxn modelId="{5D4D20F5-0B4A-44B6-8312-98632102EA79}" type="presOf" srcId="{D3193794-61B6-4EBA-859E-7A4046732435}" destId="{51BF375B-C796-4802-A06A-AAD6EA225E4B}" srcOrd="0" destOrd="0" presId="urn:microsoft.com/office/officeart/2005/8/layout/vList2"/>
    <dgm:cxn modelId="{263E672A-5BBB-444E-A01B-412C18B6731C}" type="presParOf" srcId="{51BF375B-C796-4802-A06A-AAD6EA225E4B}" destId="{6E485213-DD84-492A-BD7F-9C341296CC81}" srcOrd="0" destOrd="0" presId="urn:microsoft.com/office/officeart/2005/8/layout/vList2"/>
    <dgm:cxn modelId="{640CA52B-9ACA-47F4-AFD5-1033E1B7D163}" type="presParOf" srcId="{51BF375B-C796-4802-A06A-AAD6EA225E4B}" destId="{23581FB7-8618-4E19-939E-DBF073046738}" srcOrd="1" destOrd="0" presId="urn:microsoft.com/office/officeart/2005/8/layout/vList2"/>
    <dgm:cxn modelId="{20F7A68E-3516-48B8-AEDF-109F4954E7A5}" type="presParOf" srcId="{51BF375B-C796-4802-A06A-AAD6EA225E4B}" destId="{5187150F-7AFC-400D-85EE-C8B365770A6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EAC4C2-9965-4669-83E1-BF95CFDA5B5A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5ED6009-CE32-4CAD-80AA-4C7E02334156}">
      <dgm:prSet/>
      <dgm:spPr/>
      <dgm:t>
        <a:bodyPr/>
        <a:lstStyle/>
        <a:p>
          <a:r>
            <a:rPr lang="en-US"/>
            <a:t>Primjer 1: Organiziranje rođendanske proslave</a:t>
          </a:r>
        </a:p>
      </dgm:t>
    </dgm:pt>
    <dgm:pt modelId="{FB55659C-DB48-4DB1-B0C2-126E6B5E4EC2}" type="parTrans" cxnId="{0B3878F2-983D-4010-B97B-96E80A57C145}">
      <dgm:prSet/>
      <dgm:spPr/>
      <dgm:t>
        <a:bodyPr/>
        <a:lstStyle/>
        <a:p>
          <a:endParaRPr lang="en-US"/>
        </a:p>
      </dgm:t>
    </dgm:pt>
    <dgm:pt modelId="{F549996B-C3E1-4BB2-AAE7-44C6301ACE39}" type="sibTrans" cxnId="{0B3878F2-983D-4010-B97B-96E80A57C145}">
      <dgm:prSet/>
      <dgm:spPr/>
      <dgm:t>
        <a:bodyPr/>
        <a:lstStyle/>
        <a:p>
          <a:endParaRPr lang="en-US"/>
        </a:p>
      </dgm:t>
    </dgm:pt>
    <dgm:pt modelId="{4F5E3A43-6214-4D42-8B54-F411E35D49F8}">
      <dgm:prSet/>
      <dgm:spPr/>
      <dgm:t>
        <a:bodyPr/>
        <a:lstStyle/>
        <a:p>
          <a:r>
            <a:rPr lang="en-US" dirty="0"/>
            <a:t>- </a:t>
          </a:r>
          <a:r>
            <a:rPr lang="hr-HR" dirty="0"/>
            <a:t>gosti</a:t>
          </a:r>
          <a:endParaRPr lang="en-US" dirty="0"/>
        </a:p>
      </dgm:t>
    </dgm:pt>
    <dgm:pt modelId="{6D8D5A62-1243-4B53-AB48-99C4F2994982}" type="parTrans" cxnId="{17819BBD-92C7-42BD-A49A-AE2EB4A1B9CA}">
      <dgm:prSet/>
      <dgm:spPr/>
      <dgm:t>
        <a:bodyPr/>
        <a:lstStyle/>
        <a:p>
          <a:endParaRPr lang="en-US"/>
        </a:p>
      </dgm:t>
    </dgm:pt>
    <dgm:pt modelId="{D60816D4-6216-4BC3-B1E4-0288AB12E4FB}" type="sibTrans" cxnId="{17819BBD-92C7-42BD-A49A-AE2EB4A1B9CA}">
      <dgm:prSet/>
      <dgm:spPr/>
      <dgm:t>
        <a:bodyPr/>
        <a:lstStyle/>
        <a:p>
          <a:endParaRPr lang="en-US"/>
        </a:p>
      </dgm:t>
    </dgm:pt>
    <dgm:pt modelId="{9DFCD691-C6B1-42F0-BE04-540AA73FC167}">
      <dgm:prSet/>
      <dgm:spPr/>
      <dgm:t>
        <a:bodyPr/>
        <a:lstStyle/>
        <a:p>
          <a:r>
            <a:rPr lang="en-US" dirty="0"/>
            <a:t>- </a:t>
          </a:r>
          <a:r>
            <a:rPr lang="hr-HR" dirty="0"/>
            <a:t>mjesto</a:t>
          </a:r>
          <a:endParaRPr lang="en-US" dirty="0"/>
        </a:p>
      </dgm:t>
    </dgm:pt>
    <dgm:pt modelId="{465ECEB5-7179-4067-A3A8-534CCEDC9134}" type="parTrans" cxnId="{63D43A04-C094-4E38-A186-21E35E857964}">
      <dgm:prSet/>
      <dgm:spPr/>
      <dgm:t>
        <a:bodyPr/>
        <a:lstStyle/>
        <a:p>
          <a:endParaRPr lang="en-US"/>
        </a:p>
      </dgm:t>
    </dgm:pt>
    <dgm:pt modelId="{AE42D9C2-968E-4EDD-A55F-CD34E3CC0A8B}" type="sibTrans" cxnId="{63D43A04-C094-4E38-A186-21E35E857964}">
      <dgm:prSet/>
      <dgm:spPr/>
      <dgm:t>
        <a:bodyPr/>
        <a:lstStyle/>
        <a:p>
          <a:endParaRPr lang="en-US"/>
        </a:p>
      </dgm:t>
    </dgm:pt>
    <dgm:pt modelId="{1BF6ABB0-E2DA-4F73-BE51-DE844D0E02B1}">
      <dgm:prSet/>
      <dgm:spPr/>
      <dgm:t>
        <a:bodyPr/>
        <a:lstStyle/>
        <a:p>
          <a:r>
            <a:rPr lang="en-US" dirty="0"/>
            <a:t>- </a:t>
          </a:r>
          <a:r>
            <a:rPr lang="en-US" dirty="0" err="1"/>
            <a:t>hranu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piće</a:t>
          </a:r>
          <a:r>
            <a:rPr lang="en-US" dirty="0"/>
            <a:t> </a:t>
          </a:r>
        </a:p>
      </dgm:t>
    </dgm:pt>
    <dgm:pt modelId="{A50ADFFE-4619-4089-88D4-F359CE5B247E}" type="parTrans" cxnId="{2CD7DA4E-6801-4449-8634-4494E57D7DB7}">
      <dgm:prSet/>
      <dgm:spPr/>
      <dgm:t>
        <a:bodyPr/>
        <a:lstStyle/>
        <a:p>
          <a:endParaRPr lang="en-US"/>
        </a:p>
      </dgm:t>
    </dgm:pt>
    <dgm:pt modelId="{11D9A43B-12E3-46F2-9F78-013D5081D384}" type="sibTrans" cxnId="{2CD7DA4E-6801-4449-8634-4494E57D7DB7}">
      <dgm:prSet/>
      <dgm:spPr/>
      <dgm:t>
        <a:bodyPr/>
        <a:lstStyle/>
        <a:p>
          <a:endParaRPr lang="en-US"/>
        </a:p>
      </dgm:t>
    </dgm:pt>
    <dgm:pt modelId="{10320CF0-6B84-4485-8C13-62340AED4844}">
      <dgm:prSet/>
      <dgm:spPr/>
      <dgm:t>
        <a:bodyPr/>
        <a:lstStyle/>
        <a:p>
          <a:r>
            <a:rPr lang="en-US" dirty="0"/>
            <a:t>- </a:t>
          </a:r>
          <a:r>
            <a:rPr lang="en-US" dirty="0" err="1"/>
            <a:t>glazb</a:t>
          </a:r>
          <a:r>
            <a:rPr lang="hr-HR" dirty="0"/>
            <a:t>a</a:t>
          </a:r>
          <a:endParaRPr lang="en-US" dirty="0"/>
        </a:p>
      </dgm:t>
    </dgm:pt>
    <dgm:pt modelId="{9C1B3C3C-E1CC-4520-AD83-96A4B9FB2A59}" type="parTrans" cxnId="{33DF4E2D-005B-43F8-B3A0-8BCE92B8520F}">
      <dgm:prSet/>
      <dgm:spPr/>
      <dgm:t>
        <a:bodyPr/>
        <a:lstStyle/>
        <a:p>
          <a:endParaRPr lang="en-US"/>
        </a:p>
      </dgm:t>
    </dgm:pt>
    <dgm:pt modelId="{4CD08D64-AC61-4E1A-B8A4-CDD236AF2843}" type="sibTrans" cxnId="{33DF4E2D-005B-43F8-B3A0-8BCE92B8520F}">
      <dgm:prSet/>
      <dgm:spPr/>
      <dgm:t>
        <a:bodyPr/>
        <a:lstStyle/>
        <a:p>
          <a:endParaRPr lang="en-US"/>
        </a:p>
      </dgm:t>
    </dgm:pt>
    <dgm:pt modelId="{022BB338-7B97-4070-A91D-8119091447F1}">
      <dgm:prSet/>
      <dgm:spPr/>
      <dgm:t>
        <a:bodyPr/>
        <a:lstStyle/>
        <a:p>
          <a:r>
            <a:rPr lang="en-US" dirty="0"/>
            <a:t>-  </a:t>
          </a:r>
          <a:r>
            <a:rPr lang="hr-HR" dirty="0"/>
            <a:t>financije</a:t>
          </a:r>
          <a:r>
            <a:rPr lang="en-US" dirty="0"/>
            <a:t> </a:t>
          </a:r>
        </a:p>
      </dgm:t>
    </dgm:pt>
    <dgm:pt modelId="{CEAA6CCF-8BDD-4FF4-99E8-05A6F7B9EA00}" type="parTrans" cxnId="{1F62142E-A37A-4C3A-B538-F4FCD53F30BB}">
      <dgm:prSet/>
      <dgm:spPr/>
      <dgm:t>
        <a:bodyPr/>
        <a:lstStyle/>
        <a:p>
          <a:endParaRPr lang="en-US"/>
        </a:p>
      </dgm:t>
    </dgm:pt>
    <dgm:pt modelId="{1DEF5351-8607-44A7-B0C2-55D9C88F284E}" type="sibTrans" cxnId="{1F62142E-A37A-4C3A-B538-F4FCD53F30BB}">
      <dgm:prSet/>
      <dgm:spPr/>
      <dgm:t>
        <a:bodyPr/>
        <a:lstStyle/>
        <a:p>
          <a:endParaRPr lang="en-US"/>
        </a:p>
      </dgm:t>
    </dgm:pt>
    <dgm:pt modelId="{FF1BA20F-FE31-4241-B69C-C84E787C3C59}" type="pres">
      <dgm:prSet presAssocID="{75EAC4C2-9965-4669-83E1-BF95CFDA5B5A}" presName="Name0" presStyleCnt="0">
        <dgm:presLayoutVars>
          <dgm:dir/>
          <dgm:resizeHandles val="exact"/>
        </dgm:presLayoutVars>
      </dgm:prSet>
      <dgm:spPr/>
    </dgm:pt>
    <dgm:pt modelId="{D437E417-7FB1-4671-885C-91150ECE5ADD}" type="pres">
      <dgm:prSet presAssocID="{75EAC4C2-9965-4669-83E1-BF95CFDA5B5A}" presName="cycle" presStyleCnt="0"/>
      <dgm:spPr/>
    </dgm:pt>
    <dgm:pt modelId="{52D0C5C2-B60A-4E33-BC3B-1723113C943C}" type="pres">
      <dgm:prSet presAssocID="{65ED6009-CE32-4CAD-80AA-4C7E02334156}" presName="nodeFirstNode" presStyleLbl="node1" presStyleIdx="0" presStyleCnt="6">
        <dgm:presLayoutVars>
          <dgm:bulletEnabled val="1"/>
        </dgm:presLayoutVars>
      </dgm:prSet>
      <dgm:spPr/>
    </dgm:pt>
    <dgm:pt modelId="{D418FCFF-D4DA-421D-BD21-3651E610A15B}" type="pres">
      <dgm:prSet presAssocID="{F549996B-C3E1-4BB2-AAE7-44C6301ACE39}" presName="sibTransFirstNode" presStyleLbl="bgShp" presStyleIdx="0" presStyleCnt="1"/>
      <dgm:spPr/>
    </dgm:pt>
    <dgm:pt modelId="{D0A7A21E-DC4A-4210-9A63-4A522AE9FD92}" type="pres">
      <dgm:prSet presAssocID="{4F5E3A43-6214-4D42-8B54-F411E35D49F8}" presName="nodeFollowingNodes" presStyleLbl="node1" presStyleIdx="1" presStyleCnt="6">
        <dgm:presLayoutVars>
          <dgm:bulletEnabled val="1"/>
        </dgm:presLayoutVars>
      </dgm:prSet>
      <dgm:spPr/>
    </dgm:pt>
    <dgm:pt modelId="{6C03CC64-5686-4B1E-8250-D32E4577CEFA}" type="pres">
      <dgm:prSet presAssocID="{9DFCD691-C6B1-42F0-BE04-540AA73FC167}" presName="nodeFollowingNodes" presStyleLbl="node1" presStyleIdx="2" presStyleCnt="6">
        <dgm:presLayoutVars>
          <dgm:bulletEnabled val="1"/>
        </dgm:presLayoutVars>
      </dgm:prSet>
      <dgm:spPr/>
    </dgm:pt>
    <dgm:pt modelId="{13001721-6CC2-4735-8689-54147A31460B}" type="pres">
      <dgm:prSet presAssocID="{1BF6ABB0-E2DA-4F73-BE51-DE844D0E02B1}" presName="nodeFollowingNodes" presStyleLbl="node1" presStyleIdx="3" presStyleCnt="6">
        <dgm:presLayoutVars>
          <dgm:bulletEnabled val="1"/>
        </dgm:presLayoutVars>
      </dgm:prSet>
      <dgm:spPr/>
    </dgm:pt>
    <dgm:pt modelId="{68804A24-94E2-4D0E-BFF6-C00F372307C1}" type="pres">
      <dgm:prSet presAssocID="{10320CF0-6B84-4485-8C13-62340AED4844}" presName="nodeFollowingNodes" presStyleLbl="node1" presStyleIdx="4" presStyleCnt="6">
        <dgm:presLayoutVars>
          <dgm:bulletEnabled val="1"/>
        </dgm:presLayoutVars>
      </dgm:prSet>
      <dgm:spPr/>
    </dgm:pt>
    <dgm:pt modelId="{25CDACE8-1F11-4855-AC77-657872FF0913}" type="pres">
      <dgm:prSet presAssocID="{022BB338-7B97-4070-A91D-8119091447F1}" presName="nodeFollowingNodes" presStyleLbl="node1" presStyleIdx="5" presStyleCnt="6" custRadScaleRad="105696" custRadScaleInc="-4106">
        <dgm:presLayoutVars>
          <dgm:bulletEnabled val="1"/>
        </dgm:presLayoutVars>
      </dgm:prSet>
      <dgm:spPr/>
    </dgm:pt>
  </dgm:ptLst>
  <dgm:cxnLst>
    <dgm:cxn modelId="{63D43A04-C094-4E38-A186-21E35E857964}" srcId="{75EAC4C2-9965-4669-83E1-BF95CFDA5B5A}" destId="{9DFCD691-C6B1-42F0-BE04-540AA73FC167}" srcOrd="2" destOrd="0" parTransId="{465ECEB5-7179-4067-A3A8-534CCEDC9134}" sibTransId="{AE42D9C2-968E-4EDD-A55F-CD34E3CC0A8B}"/>
    <dgm:cxn modelId="{1754A11A-F7E1-4FB5-976B-CF8C0082C9A0}" type="presOf" srcId="{65ED6009-CE32-4CAD-80AA-4C7E02334156}" destId="{52D0C5C2-B60A-4E33-BC3B-1723113C943C}" srcOrd="0" destOrd="0" presId="urn:microsoft.com/office/officeart/2005/8/layout/cycle3"/>
    <dgm:cxn modelId="{33DF4E2D-005B-43F8-B3A0-8BCE92B8520F}" srcId="{75EAC4C2-9965-4669-83E1-BF95CFDA5B5A}" destId="{10320CF0-6B84-4485-8C13-62340AED4844}" srcOrd="4" destOrd="0" parTransId="{9C1B3C3C-E1CC-4520-AD83-96A4B9FB2A59}" sibTransId="{4CD08D64-AC61-4E1A-B8A4-CDD236AF2843}"/>
    <dgm:cxn modelId="{1F62142E-A37A-4C3A-B538-F4FCD53F30BB}" srcId="{75EAC4C2-9965-4669-83E1-BF95CFDA5B5A}" destId="{022BB338-7B97-4070-A91D-8119091447F1}" srcOrd="5" destOrd="0" parTransId="{CEAA6CCF-8BDD-4FF4-99E8-05A6F7B9EA00}" sibTransId="{1DEF5351-8607-44A7-B0C2-55D9C88F284E}"/>
    <dgm:cxn modelId="{3DBD3664-88E7-404B-8CDB-7F26EEA69167}" type="presOf" srcId="{022BB338-7B97-4070-A91D-8119091447F1}" destId="{25CDACE8-1F11-4855-AC77-657872FF0913}" srcOrd="0" destOrd="0" presId="urn:microsoft.com/office/officeart/2005/8/layout/cycle3"/>
    <dgm:cxn modelId="{2CD7DA4E-6801-4449-8634-4494E57D7DB7}" srcId="{75EAC4C2-9965-4669-83E1-BF95CFDA5B5A}" destId="{1BF6ABB0-E2DA-4F73-BE51-DE844D0E02B1}" srcOrd="3" destOrd="0" parTransId="{A50ADFFE-4619-4089-88D4-F359CE5B247E}" sibTransId="{11D9A43B-12E3-46F2-9F78-013D5081D384}"/>
    <dgm:cxn modelId="{BAD5427B-40B8-4859-A2E2-57ABEC7F9655}" type="presOf" srcId="{F549996B-C3E1-4BB2-AAE7-44C6301ACE39}" destId="{D418FCFF-D4DA-421D-BD21-3651E610A15B}" srcOrd="0" destOrd="0" presId="urn:microsoft.com/office/officeart/2005/8/layout/cycle3"/>
    <dgm:cxn modelId="{4E95AF87-0791-4931-8307-08B8C3A442B0}" type="presOf" srcId="{4F5E3A43-6214-4D42-8B54-F411E35D49F8}" destId="{D0A7A21E-DC4A-4210-9A63-4A522AE9FD92}" srcOrd="0" destOrd="0" presId="urn:microsoft.com/office/officeart/2005/8/layout/cycle3"/>
    <dgm:cxn modelId="{E277FE9D-8656-429E-859F-C767270EFCF2}" type="presOf" srcId="{75EAC4C2-9965-4669-83E1-BF95CFDA5B5A}" destId="{FF1BA20F-FE31-4241-B69C-C84E787C3C59}" srcOrd="0" destOrd="0" presId="urn:microsoft.com/office/officeart/2005/8/layout/cycle3"/>
    <dgm:cxn modelId="{320172B1-E7D4-4833-A91C-7350362908BC}" type="presOf" srcId="{9DFCD691-C6B1-42F0-BE04-540AA73FC167}" destId="{6C03CC64-5686-4B1E-8250-D32E4577CEFA}" srcOrd="0" destOrd="0" presId="urn:microsoft.com/office/officeart/2005/8/layout/cycle3"/>
    <dgm:cxn modelId="{17819BBD-92C7-42BD-A49A-AE2EB4A1B9CA}" srcId="{75EAC4C2-9965-4669-83E1-BF95CFDA5B5A}" destId="{4F5E3A43-6214-4D42-8B54-F411E35D49F8}" srcOrd="1" destOrd="0" parTransId="{6D8D5A62-1243-4B53-AB48-99C4F2994982}" sibTransId="{D60816D4-6216-4BC3-B1E4-0288AB12E4FB}"/>
    <dgm:cxn modelId="{26DFA5C1-A66D-4C8D-9F6F-31F7A0BF8D32}" type="presOf" srcId="{1BF6ABB0-E2DA-4F73-BE51-DE844D0E02B1}" destId="{13001721-6CC2-4735-8689-54147A31460B}" srcOrd="0" destOrd="0" presId="urn:microsoft.com/office/officeart/2005/8/layout/cycle3"/>
    <dgm:cxn modelId="{0B3878F2-983D-4010-B97B-96E80A57C145}" srcId="{75EAC4C2-9965-4669-83E1-BF95CFDA5B5A}" destId="{65ED6009-CE32-4CAD-80AA-4C7E02334156}" srcOrd="0" destOrd="0" parTransId="{FB55659C-DB48-4DB1-B0C2-126E6B5E4EC2}" sibTransId="{F549996B-C3E1-4BB2-AAE7-44C6301ACE39}"/>
    <dgm:cxn modelId="{C0D6F1F7-095D-4F9C-BB92-6DFAABF83631}" type="presOf" srcId="{10320CF0-6B84-4485-8C13-62340AED4844}" destId="{68804A24-94E2-4D0E-BFF6-C00F372307C1}" srcOrd="0" destOrd="0" presId="urn:microsoft.com/office/officeart/2005/8/layout/cycle3"/>
    <dgm:cxn modelId="{0E5601F4-3307-4665-A56F-911D9B9037E1}" type="presParOf" srcId="{FF1BA20F-FE31-4241-B69C-C84E787C3C59}" destId="{D437E417-7FB1-4671-885C-91150ECE5ADD}" srcOrd="0" destOrd="0" presId="urn:microsoft.com/office/officeart/2005/8/layout/cycle3"/>
    <dgm:cxn modelId="{B466B01F-39D4-4255-9449-F8EAC941ECE9}" type="presParOf" srcId="{D437E417-7FB1-4671-885C-91150ECE5ADD}" destId="{52D0C5C2-B60A-4E33-BC3B-1723113C943C}" srcOrd="0" destOrd="0" presId="urn:microsoft.com/office/officeart/2005/8/layout/cycle3"/>
    <dgm:cxn modelId="{65527602-B646-4134-BA6E-7529127AB083}" type="presParOf" srcId="{D437E417-7FB1-4671-885C-91150ECE5ADD}" destId="{D418FCFF-D4DA-421D-BD21-3651E610A15B}" srcOrd="1" destOrd="0" presId="urn:microsoft.com/office/officeart/2005/8/layout/cycle3"/>
    <dgm:cxn modelId="{E0BBCBDB-4C1E-49A5-B224-2E664BD68946}" type="presParOf" srcId="{D437E417-7FB1-4671-885C-91150ECE5ADD}" destId="{D0A7A21E-DC4A-4210-9A63-4A522AE9FD92}" srcOrd="2" destOrd="0" presId="urn:microsoft.com/office/officeart/2005/8/layout/cycle3"/>
    <dgm:cxn modelId="{C9A3E0DD-2761-4F3F-866E-30B583CE8ED4}" type="presParOf" srcId="{D437E417-7FB1-4671-885C-91150ECE5ADD}" destId="{6C03CC64-5686-4B1E-8250-D32E4577CEFA}" srcOrd="3" destOrd="0" presId="urn:microsoft.com/office/officeart/2005/8/layout/cycle3"/>
    <dgm:cxn modelId="{9DB4A1E4-072B-42DB-8652-5BB2248BCF51}" type="presParOf" srcId="{D437E417-7FB1-4671-885C-91150ECE5ADD}" destId="{13001721-6CC2-4735-8689-54147A31460B}" srcOrd="4" destOrd="0" presId="urn:microsoft.com/office/officeart/2005/8/layout/cycle3"/>
    <dgm:cxn modelId="{165E0B15-10FF-458E-B497-EA9CA57D5777}" type="presParOf" srcId="{D437E417-7FB1-4671-885C-91150ECE5ADD}" destId="{68804A24-94E2-4D0E-BFF6-C00F372307C1}" srcOrd="5" destOrd="0" presId="urn:microsoft.com/office/officeart/2005/8/layout/cycle3"/>
    <dgm:cxn modelId="{8A43E4A9-4B75-4993-B11A-71FD5F0AD0DC}" type="presParOf" srcId="{D437E417-7FB1-4671-885C-91150ECE5ADD}" destId="{25CDACE8-1F11-4855-AC77-657872FF0913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485213-DD84-492A-BD7F-9C341296CC81}">
      <dsp:nvSpPr>
        <dsp:cNvPr id="0" name=""/>
        <dsp:cNvSpPr/>
      </dsp:nvSpPr>
      <dsp:spPr>
        <a:xfrm>
          <a:off x="0" y="50832"/>
          <a:ext cx="3856434" cy="260803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Primjer 1: Organiziranje rođendanske proslave</a:t>
          </a:r>
        </a:p>
      </dsp:txBody>
      <dsp:txXfrm>
        <a:off x="127314" y="178146"/>
        <a:ext cx="3601806" cy="2353411"/>
      </dsp:txXfrm>
    </dsp:sp>
    <dsp:sp modelId="{5187150F-7AFC-400D-85EE-C8B365770A6C}">
      <dsp:nvSpPr>
        <dsp:cNvPr id="0" name=""/>
        <dsp:cNvSpPr/>
      </dsp:nvSpPr>
      <dsp:spPr>
        <a:xfrm>
          <a:off x="0" y="2748152"/>
          <a:ext cx="3856434" cy="2608039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Primjer</a:t>
          </a:r>
          <a:r>
            <a:rPr lang="en-US" sz="3100" kern="1200" dirty="0"/>
            <a:t> 2: </a:t>
          </a:r>
          <a:r>
            <a:rPr lang="en-US" sz="3100" kern="1200" dirty="0" err="1"/>
            <a:t>Planiranje</a:t>
          </a:r>
          <a:r>
            <a:rPr lang="en-US" sz="3100" kern="1200" dirty="0"/>
            <a:t> </a:t>
          </a:r>
          <a:r>
            <a:rPr lang="en-US" sz="3100" kern="1200" dirty="0" err="1"/>
            <a:t>vremena</a:t>
          </a:r>
          <a:r>
            <a:rPr lang="en-US" sz="3100" kern="1200" dirty="0"/>
            <a:t> za </a:t>
          </a:r>
          <a:r>
            <a:rPr lang="hr-HR" sz="3100" kern="1200" dirty="0"/>
            <a:t>učeničku zadrugu u </a:t>
          </a:r>
          <a:r>
            <a:rPr lang="en-US" sz="3100" kern="1200" dirty="0" err="1"/>
            <a:t>škol</a:t>
          </a:r>
          <a:r>
            <a:rPr lang="hr-HR" sz="3100" kern="1200" dirty="0"/>
            <a:t>i</a:t>
          </a:r>
          <a:endParaRPr lang="en-US" sz="3100" kern="1200" dirty="0"/>
        </a:p>
      </dsp:txBody>
      <dsp:txXfrm>
        <a:off x="127314" y="2875466"/>
        <a:ext cx="3601806" cy="23534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18FCFF-D4DA-421D-BD21-3651E610A15B}">
      <dsp:nvSpPr>
        <dsp:cNvPr id="0" name=""/>
        <dsp:cNvSpPr/>
      </dsp:nvSpPr>
      <dsp:spPr>
        <a:xfrm>
          <a:off x="177464" y="572289"/>
          <a:ext cx="5018991" cy="5018991"/>
        </a:xfrm>
        <a:prstGeom prst="circularArrow">
          <a:avLst>
            <a:gd name="adj1" fmla="val 5274"/>
            <a:gd name="adj2" fmla="val 312630"/>
            <a:gd name="adj3" fmla="val 14284283"/>
            <a:gd name="adj4" fmla="val 17094235"/>
            <a:gd name="adj5" fmla="val 547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D0C5C2-B60A-4E33-BC3B-1723113C943C}">
      <dsp:nvSpPr>
        <dsp:cNvPr id="0" name=""/>
        <dsp:cNvSpPr/>
      </dsp:nvSpPr>
      <dsp:spPr>
        <a:xfrm>
          <a:off x="1763317" y="579573"/>
          <a:ext cx="1847284" cy="9236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Primjer 1: Organiziranje rođendanske proslave</a:t>
          </a:r>
        </a:p>
      </dsp:txBody>
      <dsp:txXfrm>
        <a:off x="1808405" y="624661"/>
        <a:ext cx="1757108" cy="833466"/>
      </dsp:txXfrm>
    </dsp:sp>
    <dsp:sp modelId="{D0A7A21E-DC4A-4210-9A63-4A522AE9FD92}">
      <dsp:nvSpPr>
        <dsp:cNvPr id="0" name=""/>
        <dsp:cNvSpPr/>
      </dsp:nvSpPr>
      <dsp:spPr>
        <a:xfrm>
          <a:off x="3526633" y="1597624"/>
          <a:ext cx="1847284" cy="92364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- </a:t>
          </a:r>
          <a:r>
            <a:rPr lang="hr-HR" sz="1300" kern="1200" dirty="0"/>
            <a:t>gosti</a:t>
          </a:r>
          <a:endParaRPr lang="en-US" sz="1300" kern="1200" dirty="0"/>
        </a:p>
      </dsp:txBody>
      <dsp:txXfrm>
        <a:off x="3571721" y="1642712"/>
        <a:ext cx="1757108" cy="833466"/>
      </dsp:txXfrm>
    </dsp:sp>
    <dsp:sp modelId="{6C03CC64-5686-4B1E-8250-D32E4577CEFA}">
      <dsp:nvSpPr>
        <dsp:cNvPr id="0" name=""/>
        <dsp:cNvSpPr/>
      </dsp:nvSpPr>
      <dsp:spPr>
        <a:xfrm>
          <a:off x="3526633" y="3633726"/>
          <a:ext cx="1847284" cy="92364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- </a:t>
          </a:r>
          <a:r>
            <a:rPr lang="hr-HR" sz="1300" kern="1200" dirty="0"/>
            <a:t>mjesto</a:t>
          </a:r>
          <a:endParaRPr lang="en-US" sz="1300" kern="1200" dirty="0"/>
        </a:p>
      </dsp:txBody>
      <dsp:txXfrm>
        <a:off x="3571721" y="3678814"/>
        <a:ext cx="1757108" cy="833466"/>
      </dsp:txXfrm>
    </dsp:sp>
    <dsp:sp modelId="{13001721-6CC2-4735-8689-54147A31460B}">
      <dsp:nvSpPr>
        <dsp:cNvPr id="0" name=""/>
        <dsp:cNvSpPr/>
      </dsp:nvSpPr>
      <dsp:spPr>
        <a:xfrm>
          <a:off x="1763317" y="4651777"/>
          <a:ext cx="1847284" cy="92364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- </a:t>
          </a:r>
          <a:r>
            <a:rPr lang="en-US" sz="1300" kern="1200" dirty="0" err="1"/>
            <a:t>hranu</a:t>
          </a:r>
          <a:r>
            <a:rPr lang="en-US" sz="1300" kern="1200" dirty="0"/>
            <a:t> </a:t>
          </a:r>
          <a:r>
            <a:rPr lang="en-US" sz="1300" kern="1200" dirty="0" err="1"/>
            <a:t>i</a:t>
          </a:r>
          <a:r>
            <a:rPr lang="en-US" sz="1300" kern="1200" dirty="0"/>
            <a:t> </a:t>
          </a:r>
          <a:r>
            <a:rPr lang="en-US" sz="1300" kern="1200" dirty="0" err="1"/>
            <a:t>piće</a:t>
          </a:r>
          <a:r>
            <a:rPr lang="en-US" sz="1300" kern="1200" dirty="0"/>
            <a:t> </a:t>
          </a:r>
        </a:p>
      </dsp:txBody>
      <dsp:txXfrm>
        <a:off x="1808405" y="4696865"/>
        <a:ext cx="1757108" cy="833466"/>
      </dsp:txXfrm>
    </dsp:sp>
    <dsp:sp modelId="{68804A24-94E2-4D0E-BFF6-C00F372307C1}">
      <dsp:nvSpPr>
        <dsp:cNvPr id="0" name=""/>
        <dsp:cNvSpPr/>
      </dsp:nvSpPr>
      <dsp:spPr>
        <a:xfrm>
          <a:off x="1" y="3633726"/>
          <a:ext cx="1847284" cy="92364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- </a:t>
          </a:r>
          <a:r>
            <a:rPr lang="en-US" sz="1300" kern="1200" dirty="0" err="1"/>
            <a:t>glazb</a:t>
          </a:r>
          <a:r>
            <a:rPr lang="hr-HR" sz="1300" kern="1200" dirty="0"/>
            <a:t>a</a:t>
          </a:r>
          <a:endParaRPr lang="en-US" sz="1300" kern="1200" dirty="0"/>
        </a:p>
      </dsp:txBody>
      <dsp:txXfrm>
        <a:off x="45089" y="3678814"/>
        <a:ext cx="1757108" cy="833466"/>
      </dsp:txXfrm>
    </dsp:sp>
    <dsp:sp modelId="{25CDACE8-1F11-4855-AC77-657872FF0913}">
      <dsp:nvSpPr>
        <dsp:cNvPr id="0" name=""/>
        <dsp:cNvSpPr/>
      </dsp:nvSpPr>
      <dsp:spPr>
        <a:xfrm>
          <a:off x="0" y="1609040"/>
          <a:ext cx="1847284" cy="9236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-  </a:t>
          </a:r>
          <a:r>
            <a:rPr lang="hr-HR" sz="1300" kern="1200" dirty="0"/>
            <a:t>financije</a:t>
          </a:r>
          <a:r>
            <a:rPr lang="en-US" sz="1300" kern="1200" dirty="0"/>
            <a:t> </a:t>
          </a:r>
        </a:p>
      </dsp:txBody>
      <dsp:txXfrm>
        <a:off x="45088" y="1654128"/>
        <a:ext cx="1757108" cy="8334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03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4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8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12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530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709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1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56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913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9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664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5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hdphoto" Target="../media/hdphoto3.wdp"/><Relationship Id="rId7" Type="http://schemas.openxmlformats.org/officeDocument/2006/relationships/diagramLayout" Target="../diagrams/layou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microsoft.com/office/2007/relationships/hdphoto" Target="../media/hdphoto2.wdp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microsoft.com/office/2007/relationships/hdphoto" Target="../media/hdphoto3.wdp"/><Relationship Id="rId7" Type="http://schemas.openxmlformats.org/officeDocument/2006/relationships/diagramLayout" Target="../diagrams/layout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microsoft.com/office/2007/relationships/hdphoto" Target="../media/hdphoto2.wdp"/><Relationship Id="rId10" Type="http://schemas.microsoft.com/office/2007/relationships/diagramDrawing" Target="../diagrams/drawing2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4377"/>
            <a:ext cx="7772400" cy="1470025"/>
          </a:xfrm>
        </p:spPr>
        <p:txBody>
          <a:bodyPr/>
          <a:lstStyle/>
          <a:p>
            <a:pPr algn="ctr"/>
            <a:r>
              <a:rPr dirty="0" err="1"/>
              <a:t>Funkcij</a:t>
            </a:r>
            <a:r>
              <a:rPr lang="hr-HR" dirty="0"/>
              <a:t>A menadžmenta - </a:t>
            </a:r>
            <a:r>
              <a:rPr lang="hr-HR" dirty="0" err="1"/>
              <a:t>PLANIRANJe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122" y="1896986"/>
            <a:ext cx="6400800" cy="548148"/>
          </a:xfrm>
        </p:spPr>
        <p:txBody>
          <a:bodyPr>
            <a:normAutofit fontScale="92500"/>
          </a:bodyPr>
          <a:lstStyle/>
          <a:p>
            <a:r>
              <a:rPr lang="hr-HR" sz="2800" dirty="0">
                <a:solidFill>
                  <a:schemeClr val="tx1"/>
                </a:solidFill>
              </a:rPr>
              <a:t>5.</a:t>
            </a:r>
            <a:r>
              <a:rPr sz="2800" dirty="0" err="1">
                <a:solidFill>
                  <a:schemeClr val="tx1"/>
                </a:solidFill>
              </a:rPr>
              <a:t>Upravljanje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poduzetničkim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pothvatom</a:t>
            </a:r>
            <a:endParaRPr sz="2800" dirty="0">
              <a:solidFill>
                <a:schemeClr val="tx1"/>
              </a:solidFill>
            </a:endParaRPr>
          </a:p>
          <a:p>
            <a:endParaRPr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45394DE-9C27-C3CC-653B-268AA2D8F47E}"/>
              </a:ext>
            </a:extLst>
          </p:cNvPr>
          <p:cNvSpPr txBox="1">
            <a:spLocks/>
          </p:cNvSpPr>
          <p:nvPr/>
        </p:nvSpPr>
        <p:spPr>
          <a:xfrm>
            <a:off x="4434348" y="5464277"/>
            <a:ext cx="4023852" cy="54814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r-HR" sz="2800" dirty="0">
                <a:solidFill>
                  <a:schemeClr val="tx1"/>
                </a:solidFill>
              </a:rPr>
              <a:t>Izradila. Marina Juriša, </a:t>
            </a:r>
            <a:r>
              <a:rPr lang="hr-HR" sz="2800" dirty="0" err="1">
                <a:solidFill>
                  <a:schemeClr val="tx1"/>
                </a:solidFill>
              </a:rPr>
              <a:t>dipl.oec</a:t>
            </a:r>
            <a:endParaRPr lang="hr-HR" sz="2800" dirty="0">
              <a:solidFill>
                <a:schemeClr val="tx1"/>
              </a:solidFill>
            </a:endParaRPr>
          </a:p>
          <a:p>
            <a:endParaRPr lang="hr-H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DA90C30-B990-4CCA-B584-40F864DA3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8955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10" y="484632"/>
            <a:ext cx="5057883" cy="744400"/>
          </a:xfrm>
        </p:spPr>
        <p:txBody>
          <a:bodyPr>
            <a:normAutofit/>
          </a:bodyPr>
          <a:lstStyle/>
          <a:p>
            <a:r>
              <a:rPr dirty="0" err="1"/>
              <a:t>Planiranje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129" y="1447212"/>
            <a:ext cx="5431043" cy="4854677"/>
          </a:xfrm>
        </p:spPr>
        <p:txBody>
          <a:bodyPr>
            <a:normAutofit lnSpcReduction="10000"/>
          </a:bodyPr>
          <a:lstStyle/>
          <a:p>
            <a:r>
              <a:rPr lang="hr-HR" sz="2400" dirty="0"/>
              <a:t>Planiranje je temeljna i polazna funkcija menadžmenta.</a:t>
            </a:r>
          </a:p>
          <a:p>
            <a:pPr marL="0" indent="0">
              <a:buNone/>
            </a:pPr>
            <a:endParaRPr lang="hr-HR" sz="2400" dirty="0"/>
          </a:p>
          <a:p>
            <a:r>
              <a:rPr lang="hr-HR" sz="2400" b="1" dirty="0"/>
              <a:t>Planiranje </a:t>
            </a:r>
            <a:r>
              <a:rPr lang="hr-HR" sz="2400" dirty="0"/>
              <a:t>se odnosi na određivanje ciljeva koje želimo ostvariti u budućnosti te određivanje aktivnosti i strategija kojima ćemo te ciljeve ostvariti.</a:t>
            </a:r>
          </a:p>
          <a:p>
            <a:endParaRPr lang="hr-HR" sz="2400" dirty="0"/>
          </a:p>
          <a:p>
            <a:r>
              <a:rPr lang="hr-HR" sz="2400" dirty="0"/>
              <a:t>Dobro planiranje omogućuje poduzeću da učinkovitije koristi resurse i lakše postigne željene rezultate.</a:t>
            </a:r>
          </a:p>
        </p:txBody>
      </p:sp>
      <p:pic>
        <p:nvPicPr>
          <p:cNvPr id="7" name="Graphic 6" descr="Pitanja">
            <a:extLst>
              <a:ext uri="{FF2B5EF4-FFF2-40B4-BE49-F238E27FC236}">
                <a16:creationId xmlns:a16="http://schemas.microsoft.com/office/drawing/2014/main" id="{C04A1902-DF5E-F2AE-1224-7499143337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2595" y="2016874"/>
            <a:ext cx="2526882" cy="252688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060B936-2771-48DC-842C-14EE9318E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B4EC8B4-4BB2-45C2-A68A-28E36AC10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31D296-F8F1-41C3-A211-E83E243C5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776" y="1679569"/>
            <a:ext cx="2624148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4600" y="1864667"/>
            <a:ext cx="2346500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hr-HR" sz="2600" dirty="0">
                <a:solidFill>
                  <a:srgbClr val="FFFFFF"/>
                </a:solidFill>
              </a:rPr>
              <a:t>Primjer planiranja u svakodnevnom životu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D1DC57F-AB81-95E2-CFD2-EB47FAA666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5212776"/>
              </p:ext>
            </p:extLst>
          </p:nvPr>
        </p:nvGraphicFramePr>
        <p:xfrm>
          <a:off x="4561284" y="725488"/>
          <a:ext cx="3856434" cy="5407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D4EB8C-7AC6-B777-AFCA-CDA170E78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776" y="1679569"/>
            <a:ext cx="2624148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4600" y="1864667"/>
            <a:ext cx="2346500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BB6B73-4CA0-1B93-847A-FFF6FD14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hr-HR" sz="2600">
                <a:solidFill>
                  <a:srgbClr val="FFFFFF"/>
                </a:solidFill>
              </a:rPr>
              <a:t>Primjer planiranja u svakodnevnom životu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E5F0387-89C4-040E-36E0-B7CE2380D7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1153813"/>
              </p:ext>
            </p:extLst>
          </p:nvPr>
        </p:nvGraphicFramePr>
        <p:xfrm>
          <a:off x="3602932" y="255639"/>
          <a:ext cx="5373920" cy="6154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222487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rPr lang="pl-PL" sz="3600" dirty="0"/>
              <a:t>Proces planiranja u organizaciji</a:t>
            </a:r>
            <a:br>
              <a:rPr lang="pl-PL" sz="2600" dirty="0"/>
            </a:br>
            <a:r>
              <a:rPr lang="pl-PL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(udžbenik slika str. 140)</a:t>
            </a:r>
            <a:br>
              <a:rPr lang="pl-PL" sz="2600" dirty="0"/>
            </a:br>
            <a:endParaRPr lang="pl-PL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386" y="2320412"/>
            <a:ext cx="7543800" cy="3851787"/>
          </a:xfrm>
        </p:spPr>
        <p:txBody>
          <a:bodyPr>
            <a:normAutofit/>
          </a:bodyPr>
          <a:lstStyle/>
          <a:p>
            <a:r>
              <a:rPr lang="hr-HR" dirty="0"/>
              <a:t>O</a:t>
            </a:r>
            <a:r>
              <a:rPr dirty="0"/>
              <a:t>d </a:t>
            </a:r>
            <a:r>
              <a:rPr dirty="0" err="1"/>
              <a:t>vrha</a:t>
            </a:r>
            <a:r>
              <a:rPr dirty="0"/>
              <a:t> </a:t>
            </a:r>
            <a:r>
              <a:rPr dirty="0" err="1"/>
              <a:t>organizacije</a:t>
            </a:r>
            <a:r>
              <a:rPr dirty="0"/>
              <a:t> </a:t>
            </a:r>
            <a:r>
              <a:rPr dirty="0" err="1"/>
              <a:t>prema</a:t>
            </a:r>
            <a:r>
              <a:rPr dirty="0"/>
              <a:t> </a:t>
            </a:r>
            <a:r>
              <a:rPr dirty="0" err="1"/>
              <a:t>nižim</a:t>
            </a:r>
            <a:r>
              <a:rPr dirty="0"/>
              <a:t> </a:t>
            </a:r>
            <a:r>
              <a:rPr dirty="0" err="1"/>
              <a:t>razinama</a:t>
            </a:r>
            <a:endParaRPr lang="hr-HR" dirty="0"/>
          </a:p>
          <a:p>
            <a:pPr marL="0" indent="0">
              <a:buNone/>
            </a:pPr>
            <a:endParaRPr dirty="0"/>
          </a:p>
          <a:p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Vrhovni</a:t>
            </a:r>
            <a:r>
              <a:rPr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menadžment</a:t>
            </a:r>
            <a:r>
              <a:rPr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/>
              <a:t>definira</a:t>
            </a:r>
            <a:r>
              <a:rPr dirty="0"/>
              <a:t> </a:t>
            </a:r>
            <a:r>
              <a:rPr dirty="0" err="1"/>
              <a:t>misiju</a:t>
            </a:r>
            <a:r>
              <a:rPr dirty="0"/>
              <a:t>, </a:t>
            </a:r>
            <a:r>
              <a:rPr dirty="0" err="1"/>
              <a:t>viziju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strategiju</a:t>
            </a:r>
            <a:endParaRPr dirty="0"/>
          </a:p>
          <a:p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Srednji</a:t>
            </a:r>
            <a:r>
              <a:rPr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menadžment</a:t>
            </a:r>
            <a:r>
              <a:rPr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/>
              <a:t>definira</a:t>
            </a:r>
            <a:r>
              <a:rPr dirty="0"/>
              <a:t> </a:t>
            </a:r>
            <a:r>
              <a:rPr dirty="0" err="1"/>
              <a:t>operativne</a:t>
            </a:r>
            <a:r>
              <a:rPr dirty="0"/>
              <a:t> </a:t>
            </a:r>
            <a:r>
              <a:rPr dirty="0" err="1"/>
              <a:t>ciljeve</a:t>
            </a:r>
            <a:endParaRPr dirty="0"/>
          </a:p>
          <a:p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Operativni</a:t>
            </a:r>
            <a:r>
              <a:rPr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menadžment</a:t>
            </a:r>
            <a:r>
              <a:rPr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/>
              <a:t>provodi</a:t>
            </a:r>
            <a:r>
              <a:rPr dirty="0"/>
              <a:t> </a:t>
            </a:r>
            <a:r>
              <a:rPr dirty="0" err="1"/>
              <a:t>planove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aktivnosti</a:t>
            </a:r>
            <a:endParaRPr dirty="0"/>
          </a:p>
          <a:p>
            <a:endParaRPr dirty="0"/>
          </a:p>
          <a:p>
            <a:r>
              <a:rPr lang="hr-HR" dirty="0"/>
              <a:t>S</a:t>
            </a:r>
            <a:r>
              <a:rPr dirty="0"/>
              <a:t>vi </a:t>
            </a:r>
            <a:r>
              <a:rPr dirty="0" err="1"/>
              <a:t>zaposlenici</a:t>
            </a:r>
            <a:r>
              <a:rPr dirty="0"/>
              <a:t> </a:t>
            </a:r>
            <a:r>
              <a:rPr dirty="0" err="1"/>
              <a:t>rade</a:t>
            </a:r>
            <a:r>
              <a:rPr dirty="0"/>
              <a:t> </a:t>
            </a:r>
            <a:r>
              <a:rPr dirty="0" err="1"/>
              <a:t>prema</a:t>
            </a:r>
            <a:r>
              <a:rPr dirty="0"/>
              <a:t> </a:t>
            </a:r>
            <a:r>
              <a:rPr dirty="0" err="1"/>
              <a:t>zajedničkim</a:t>
            </a:r>
            <a:r>
              <a:rPr dirty="0"/>
              <a:t> </a:t>
            </a:r>
            <a:r>
              <a:rPr dirty="0" err="1"/>
              <a:t>ciljevima</a:t>
            </a:r>
            <a:r>
              <a:rPr dirty="0"/>
              <a:t>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8035907-EB9C-4E11-8A9B-D25B0AD8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CFDD4A-4FA1-4CD9-90D5-E253C2040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6113" y="720071"/>
            <a:ext cx="4063401" cy="5417858"/>
            <a:chOff x="1311770" y="720071"/>
            <a:chExt cx="5417868" cy="541785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AB5B6FA-7B4F-437A-9C78-144C7DCD1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1770" y="720071"/>
              <a:ext cx="5417868" cy="5417858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4199C21-6AE0-4F6F-AA96-6FFF97BB9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8390" y="1006688"/>
              <a:ext cx="4844628" cy="4844620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8130" y="1316890"/>
            <a:ext cx="3454795" cy="42242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5200">
                <a:solidFill>
                  <a:srgbClr val="FFFFFF"/>
                </a:solidFill>
              </a:rPr>
              <a:t>Faze procesa planiranja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C69FA7-0958-4ED9-A0DF-E87A0C13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01706" y="3398742"/>
            <a:ext cx="3657600" cy="60512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353DCAD3-02E4-C1D8-91BF-4384F8B98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EC0756-6964-5C79-4384-AFDD6823F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215E15-1BE0-F671-9A6C-393C7DF78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rPr sz="4000" dirty="0"/>
              <a:t>Faze </a:t>
            </a:r>
            <a:r>
              <a:rPr sz="4000" dirty="0" err="1"/>
              <a:t>procesa</a:t>
            </a:r>
            <a:r>
              <a:rPr sz="4000" dirty="0"/>
              <a:t> </a:t>
            </a:r>
            <a:r>
              <a:rPr sz="4000" dirty="0" err="1"/>
              <a:t>planiranja</a:t>
            </a:r>
            <a:endParaRPr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ACE6D-7D69-6C2E-EF03-045FB9CB7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386" y="2320412"/>
            <a:ext cx="7543800" cy="38517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1. SWOT analiza </a:t>
            </a:r>
            <a:r>
              <a:rPr dirty="0"/>
              <a:t>– </a:t>
            </a:r>
            <a:r>
              <a:rPr dirty="0" err="1"/>
              <a:t>analiza</a:t>
            </a:r>
            <a:r>
              <a:rPr dirty="0"/>
              <a:t> </a:t>
            </a:r>
            <a:r>
              <a:rPr dirty="0" err="1"/>
              <a:t>snaga</a:t>
            </a:r>
            <a:r>
              <a:rPr dirty="0"/>
              <a:t>, </a:t>
            </a:r>
            <a:r>
              <a:rPr dirty="0" err="1"/>
              <a:t>slabosti</a:t>
            </a:r>
            <a:r>
              <a:rPr dirty="0"/>
              <a:t>, </a:t>
            </a:r>
            <a:r>
              <a:rPr dirty="0" err="1"/>
              <a:t>prilika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prijetnji</a:t>
            </a:r>
            <a:endParaRPr dirty="0"/>
          </a:p>
          <a:p>
            <a:pPr marL="0" indent="0">
              <a:buNone/>
            </a:pP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2. Vizija </a:t>
            </a:r>
            <a:r>
              <a:rPr dirty="0"/>
              <a:t>– </a:t>
            </a:r>
            <a:r>
              <a:rPr dirty="0" err="1"/>
              <a:t>slika</a:t>
            </a:r>
            <a:r>
              <a:rPr dirty="0"/>
              <a:t> </a:t>
            </a:r>
            <a:r>
              <a:rPr dirty="0" err="1"/>
              <a:t>budućeg</a:t>
            </a:r>
            <a:r>
              <a:rPr dirty="0"/>
              <a:t> </a:t>
            </a:r>
            <a:r>
              <a:rPr dirty="0" err="1"/>
              <a:t>razvoja</a:t>
            </a:r>
            <a:r>
              <a:rPr dirty="0"/>
              <a:t> </a:t>
            </a:r>
            <a:r>
              <a:rPr dirty="0" err="1"/>
              <a:t>poduzeća</a:t>
            </a:r>
            <a:endParaRPr dirty="0"/>
          </a:p>
          <a:p>
            <a:pPr marL="0" indent="0">
              <a:buNone/>
            </a:pP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3. Misija </a:t>
            </a:r>
            <a:r>
              <a:rPr dirty="0"/>
              <a:t>– </a:t>
            </a:r>
            <a:r>
              <a:rPr dirty="0" err="1"/>
              <a:t>osnovna</a:t>
            </a:r>
            <a:r>
              <a:rPr dirty="0"/>
              <a:t> </a:t>
            </a:r>
            <a:r>
              <a:rPr dirty="0" err="1"/>
              <a:t>svrha</a:t>
            </a:r>
            <a:r>
              <a:rPr dirty="0"/>
              <a:t> </a:t>
            </a:r>
            <a:r>
              <a:rPr dirty="0" err="1"/>
              <a:t>postojanja</a:t>
            </a:r>
            <a:r>
              <a:rPr dirty="0"/>
              <a:t> </a:t>
            </a:r>
            <a:r>
              <a:rPr dirty="0" err="1"/>
              <a:t>poduzeća</a:t>
            </a:r>
            <a:endParaRPr dirty="0"/>
          </a:p>
          <a:p>
            <a:pPr marL="0" indent="0">
              <a:buNone/>
            </a:pP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4. Ciljevi </a:t>
            </a:r>
            <a:r>
              <a:rPr dirty="0"/>
              <a:t>– </a:t>
            </a:r>
            <a:r>
              <a:rPr dirty="0" err="1"/>
              <a:t>konkretni</a:t>
            </a:r>
            <a:r>
              <a:rPr dirty="0"/>
              <a:t> </a:t>
            </a:r>
            <a:r>
              <a:rPr dirty="0" err="1"/>
              <a:t>rezultati</a:t>
            </a:r>
            <a:r>
              <a:rPr dirty="0"/>
              <a:t> </a:t>
            </a:r>
            <a:r>
              <a:rPr dirty="0" err="1"/>
              <a:t>koje</a:t>
            </a:r>
            <a:r>
              <a:rPr dirty="0"/>
              <a:t> </a:t>
            </a:r>
            <a:r>
              <a:rPr dirty="0" err="1"/>
              <a:t>poduzeće</a:t>
            </a:r>
            <a:r>
              <a:rPr dirty="0"/>
              <a:t> </a:t>
            </a:r>
            <a:r>
              <a:rPr dirty="0" err="1"/>
              <a:t>želi</a:t>
            </a:r>
            <a:r>
              <a:rPr dirty="0"/>
              <a:t> </a:t>
            </a:r>
            <a:r>
              <a:rPr dirty="0" err="1"/>
              <a:t>ostvariti</a:t>
            </a:r>
            <a:endParaRPr dirty="0"/>
          </a:p>
          <a:p>
            <a:pPr marL="0" indent="0">
              <a:buNone/>
            </a:pP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5. Strategija </a:t>
            </a:r>
            <a:r>
              <a:rPr dirty="0"/>
              <a:t>– </a:t>
            </a:r>
            <a:r>
              <a:rPr dirty="0" err="1"/>
              <a:t>način</a:t>
            </a:r>
            <a:r>
              <a:rPr dirty="0"/>
              <a:t> </a:t>
            </a:r>
            <a:r>
              <a:rPr dirty="0" err="1"/>
              <a:t>ostvarivanja</a:t>
            </a:r>
            <a:r>
              <a:rPr dirty="0"/>
              <a:t> </a:t>
            </a:r>
            <a:r>
              <a:rPr dirty="0" err="1"/>
              <a:t>ciljeva</a:t>
            </a:r>
            <a:endParaRPr dirty="0"/>
          </a:p>
          <a:p>
            <a:pPr marL="0" indent="0">
              <a:buNone/>
            </a:pP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6. Planovi </a:t>
            </a:r>
            <a:r>
              <a:rPr dirty="0"/>
              <a:t>– </a:t>
            </a:r>
            <a:r>
              <a:rPr dirty="0" err="1"/>
              <a:t>konkretne</a:t>
            </a:r>
            <a:r>
              <a:rPr dirty="0"/>
              <a:t> </a:t>
            </a:r>
            <a:r>
              <a:rPr dirty="0" err="1"/>
              <a:t>aktivnosti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zadaci</a:t>
            </a:r>
            <a:endParaRPr dirty="0"/>
          </a:p>
          <a:p>
            <a:pPr marL="0" indent="0">
              <a:buNone/>
            </a:pP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7. Implementacija planova </a:t>
            </a:r>
            <a:r>
              <a:rPr dirty="0"/>
              <a:t>– </a:t>
            </a:r>
            <a:r>
              <a:rPr dirty="0" err="1"/>
              <a:t>provedba</a:t>
            </a:r>
            <a:r>
              <a:rPr dirty="0"/>
              <a:t> </a:t>
            </a:r>
            <a:r>
              <a:rPr dirty="0" err="1"/>
              <a:t>planiranih</a:t>
            </a:r>
            <a:r>
              <a:rPr dirty="0"/>
              <a:t> </a:t>
            </a:r>
            <a:r>
              <a:rPr dirty="0" err="1"/>
              <a:t>aktivnosti</a:t>
            </a:r>
            <a:endParaRPr dirty="0"/>
          </a:p>
          <a:p>
            <a:pPr marL="0" indent="0">
              <a:buNone/>
            </a:pPr>
            <a:r>
              <a:rPr lang="hr-H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8. Evaluacija rezultata </a:t>
            </a:r>
            <a:r>
              <a:rPr dirty="0"/>
              <a:t>– </a:t>
            </a:r>
            <a:r>
              <a:rPr dirty="0" err="1"/>
              <a:t>procjena</a:t>
            </a:r>
            <a:r>
              <a:rPr dirty="0"/>
              <a:t> </a:t>
            </a:r>
            <a:r>
              <a:rPr dirty="0" err="1"/>
              <a:t>uspješnosti</a:t>
            </a:r>
            <a:r>
              <a:rPr dirty="0"/>
              <a:t> </a:t>
            </a:r>
            <a:r>
              <a:rPr dirty="0" err="1"/>
              <a:t>planova</a:t>
            </a:r>
            <a:endParaRPr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2692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393" y="834001"/>
            <a:ext cx="7427214" cy="1385874"/>
          </a:xfrm>
        </p:spPr>
        <p:txBody>
          <a:bodyPr>
            <a:normAutofit fontScale="90000"/>
          </a:bodyPr>
          <a:lstStyle/>
          <a:p>
            <a:r>
              <a:rPr sz="4000" dirty="0" err="1"/>
              <a:t>Primjer</a:t>
            </a:r>
            <a:r>
              <a:rPr sz="4000" dirty="0"/>
              <a:t> </a:t>
            </a:r>
            <a:r>
              <a:rPr sz="4000" dirty="0" err="1"/>
              <a:t>poduzeća</a:t>
            </a:r>
            <a:r>
              <a:rPr sz="4000" dirty="0"/>
              <a:t> – </a:t>
            </a:r>
            <a:r>
              <a:rPr lang="hr-HR" sz="4000" dirty="0"/>
              <a:t>Poduzeće Podravka planira lansirati novi proizvod.</a:t>
            </a:r>
            <a:br>
              <a:rPr lang="hr-HR" sz="4000" dirty="0"/>
            </a:br>
            <a:endParaRPr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386" y="2320412"/>
            <a:ext cx="7543800" cy="3851787"/>
          </a:xfrm>
        </p:spPr>
        <p:txBody>
          <a:bodyPr>
            <a:noAutofit/>
          </a:bodyPr>
          <a:lstStyle/>
          <a:p>
            <a:r>
              <a:rPr lang="hr-HR" sz="2200" dirty="0"/>
              <a:t>Planiranje uključuje:</a:t>
            </a:r>
          </a:p>
          <a:p>
            <a:pPr marL="0" indent="0">
              <a:buNone/>
            </a:pPr>
            <a:r>
              <a:rPr lang="hr-HR" sz="2200" dirty="0"/>
              <a:t>- istraživanje tržišta</a:t>
            </a:r>
          </a:p>
          <a:p>
            <a:pPr marL="0" indent="0">
              <a:buNone/>
            </a:pPr>
            <a:r>
              <a:rPr lang="hr-HR" sz="2200" dirty="0"/>
              <a:t>- definiranje ciljne skupine kupaca</a:t>
            </a:r>
          </a:p>
          <a:p>
            <a:pPr marL="0" indent="0">
              <a:buNone/>
            </a:pPr>
            <a:r>
              <a:rPr lang="hr-HR" sz="2200" dirty="0"/>
              <a:t>- određivanje cijene proizvoda</a:t>
            </a:r>
          </a:p>
          <a:p>
            <a:pPr marL="0" indent="0">
              <a:buNone/>
            </a:pPr>
            <a:r>
              <a:rPr lang="hr-HR" sz="2200" dirty="0"/>
              <a:t>- planiranje marketinga i promocije</a:t>
            </a:r>
          </a:p>
          <a:p>
            <a:pPr marL="0" indent="0">
              <a:buNone/>
            </a:pPr>
            <a:r>
              <a:rPr lang="hr-HR" sz="2200" dirty="0"/>
              <a:t>- planiranje proizvodnje i distribucije</a:t>
            </a:r>
          </a:p>
          <a:p>
            <a:pPr marL="0" indent="0">
              <a:buNone/>
            </a:pPr>
            <a:endParaRPr lang="hr-HR" sz="2200" dirty="0"/>
          </a:p>
          <a:p>
            <a:r>
              <a:rPr lang="hr-HR" sz="2200" dirty="0"/>
              <a:t>Cilj planiranja je uspješno plasirati proizvod na tržište.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7" name="Group 9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5776" y="1679569"/>
            <a:ext cx="2624148" cy="3498858"/>
            <a:chOff x="1061035" y="1679569"/>
            <a:chExt cx="3498864" cy="3498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8" name="Oval 11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hr-HR" sz="2600">
                <a:solidFill>
                  <a:srgbClr val="FFFFFF"/>
                </a:solidFill>
              </a:rPr>
              <a:t>Pitanje za učenike</a:t>
            </a:r>
          </a:p>
        </p:txBody>
      </p:sp>
      <p:sp>
        <p:nvSpPr>
          <p:cNvPr id="29" name="Rectangle 1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3414" y="725394"/>
            <a:ext cx="4468470" cy="5407212"/>
          </a:xfrm>
        </p:spPr>
        <p:txBody>
          <a:bodyPr anchor="ctr">
            <a:normAutofit/>
          </a:bodyPr>
          <a:lstStyle/>
          <a:p>
            <a:r>
              <a:rPr lang="hr-HR" sz="2400" dirty="0"/>
              <a:t>Zašto je za veliku tvrtku poput Podravke važno planirati proizvodnju i prodaju proizvoda?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rPr lang="hr-HR" sz="3300" dirty="0"/>
              <a:t>Primjer poduzeća – Vlasnik slastičarnice planira proširiti ponudu sladoleda.</a:t>
            </a:r>
            <a:br>
              <a:rPr lang="hr-HR" sz="3300" dirty="0"/>
            </a:br>
            <a:endParaRPr lang="hr-HR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386" y="2320412"/>
            <a:ext cx="7543800" cy="3851787"/>
          </a:xfrm>
        </p:spPr>
        <p:txBody>
          <a:bodyPr>
            <a:normAutofit/>
          </a:bodyPr>
          <a:lstStyle/>
          <a:p>
            <a:endParaRPr lang="hr-HR" dirty="0"/>
          </a:p>
          <a:p>
            <a:r>
              <a:rPr lang="hr-HR" sz="2400" dirty="0"/>
              <a:t>Planiranje uključuje:</a:t>
            </a:r>
          </a:p>
          <a:p>
            <a:pPr marL="0" indent="0">
              <a:buNone/>
            </a:pPr>
            <a:r>
              <a:rPr lang="hr-HR" sz="2400" dirty="0"/>
              <a:t>- odabir novih okusa sladoleda</a:t>
            </a:r>
          </a:p>
          <a:p>
            <a:pPr marL="0" indent="0">
              <a:buNone/>
            </a:pPr>
            <a:r>
              <a:rPr lang="hr-HR" sz="2400" dirty="0"/>
              <a:t>- nabavu potrebnih sastojaka</a:t>
            </a:r>
          </a:p>
          <a:p>
            <a:pPr marL="0" indent="0">
              <a:buNone/>
            </a:pPr>
            <a:r>
              <a:rPr lang="hr-HR" sz="2400" dirty="0"/>
              <a:t>- procjenu troškova proizvodnje</a:t>
            </a:r>
          </a:p>
          <a:p>
            <a:pPr marL="0" indent="0">
              <a:buNone/>
            </a:pPr>
            <a:r>
              <a:rPr lang="hr-HR" sz="2400" dirty="0"/>
              <a:t>- određivanje prodajne cijene</a:t>
            </a:r>
          </a:p>
          <a:p>
            <a:pPr marL="0" indent="0">
              <a:buNone/>
            </a:pPr>
            <a:r>
              <a:rPr lang="hr-HR" sz="2400" dirty="0"/>
              <a:t>- planiranje promocije na društvenim mrežama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5776" y="1679569"/>
            <a:ext cx="2624148" cy="3498858"/>
            <a:chOff x="1061035" y="1679569"/>
            <a:chExt cx="3498864" cy="3498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hr-HR" sz="2600">
                <a:solidFill>
                  <a:srgbClr val="FFFFFF"/>
                </a:solidFill>
              </a:rPr>
              <a:t>Pitanje za učenike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3414" y="725394"/>
            <a:ext cx="4204396" cy="5407212"/>
          </a:xfrm>
        </p:spPr>
        <p:txBody>
          <a:bodyPr anchor="ctr">
            <a:normAutofit/>
          </a:bodyPr>
          <a:lstStyle/>
          <a:p>
            <a:r>
              <a:rPr lang="hr-HR" sz="2400" dirty="0"/>
              <a:t>Koji bi problemi mogli nastati ako vlasnik slastičarnice ne napravi dobar plan prije uvođenja novih proizvoda?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rPr lang="hr-HR" dirty="0"/>
              <a:t>ZADATAK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386" y="2320412"/>
            <a:ext cx="7543800" cy="3851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400" dirty="0"/>
              <a:t>Vaš razred organizira školski sajam. </a:t>
            </a:r>
          </a:p>
          <a:p>
            <a:pPr marL="0" indent="0">
              <a:buNone/>
            </a:pPr>
            <a:r>
              <a:rPr lang="hr-HR" sz="2400" dirty="0"/>
              <a:t>Odredite potrebne korake planiranja:</a:t>
            </a:r>
          </a:p>
          <a:p>
            <a:pPr marL="0" indent="0">
              <a:buNone/>
            </a:pPr>
            <a:r>
              <a:rPr lang="hr-HR" sz="2400" dirty="0"/>
              <a:t>- Odredite cilj </a:t>
            </a:r>
          </a:p>
          <a:p>
            <a:pPr marL="0" indent="0">
              <a:buNone/>
            </a:pPr>
            <a:r>
              <a:rPr lang="hr-HR" sz="2400" dirty="0"/>
              <a:t>- Odlučite koje proizvode prodavati</a:t>
            </a:r>
          </a:p>
          <a:p>
            <a:pPr marL="0" indent="0">
              <a:buNone/>
            </a:pPr>
            <a:r>
              <a:rPr lang="hr-HR" sz="2400" dirty="0"/>
              <a:t>- Podijelite zadatke </a:t>
            </a:r>
          </a:p>
          <a:p>
            <a:pPr marL="0" indent="0">
              <a:buNone/>
            </a:pPr>
            <a:r>
              <a:rPr lang="hr-HR" sz="2400" dirty="0"/>
              <a:t>- Odredite vrijeme i mjesto prodaje</a:t>
            </a:r>
          </a:p>
          <a:p>
            <a:pPr marL="0" indent="0">
              <a:buNone/>
            </a:pPr>
            <a:r>
              <a:rPr lang="hr-HR" sz="2400" dirty="0"/>
              <a:t>- Procijenite troškove i zaradu</a:t>
            </a:r>
          </a:p>
          <a:p>
            <a:pPr marL="0" indent="0">
              <a:buNone/>
            </a:pPr>
            <a:r>
              <a:rPr lang="hr-HR" dirty="0"/>
              <a:t>Vrijeme za izradu 10 minuta.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46411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601952"/>
            <a:ext cx="7667244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2038655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rPr lang="hr-HR" err="1"/>
              <a:t>Zadatak</a:t>
            </a:r>
            <a:r>
              <a:rPr lang="hr-HR"/>
              <a:t>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386" y="2320412"/>
            <a:ext cx="7543800" cy="38517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sz="2400" dirty="0" err="1"/>
              <a:t>Zamislite</a:t>
            </a:r>
            <a:r>
              <a:rPr sz="2400" dirty="0"/>
              <a:t> da </a:t>
            </a:r>
            <a:r>
              <a:rPr sz="2400" dirty="0" err="1"/>
              <a:t>pokrećete</a:t>
            </a:r>
            <a:r>
              <a:rPr sz="2400" dirty="0"/>
              <a:t> </a:t>
            </a:r>
            <a:r>
              <a:rPr sz="2400" dirty="0" err="1"/>
              <a:t>mali</a:t>
            </a:r>
            <a:r>
              <a:rPr sz="2400" dirty="0"/>
              <a:t> </a:t>
            </a:r>
            <a:r>
              <a:rPr sz="2400" dirty="0" err="1"/>
              <a:t>biznis</a:t>
            </a:r>
            <a:r>
              <a:rPr sz="2400" dirty="0"/>
              <a:t> (</a:t>
            </a:r>
            <a:r>
              <a:rPr sz="2400" dirty="0" err="1"/>
              <a:t>npr</a:t>
            </a:r>
            <a:r>
              <a:rPr sz="2400" dirty="0"/>
              <a:t>. </a:t>
            </a:r>
            <a:r>
              <a:rPr sz="2400" dirty="0" err="1"/>
              <a:t>prodaja</a:t>
            </a:r>
            <a:r>
              <a:rPr sz="2400" dirty="0"/>
              <a:t> </a:t>
            </a:r>
            <a:r>
              <a:rPr lang="hr-HR" sz="2400" dirty="0"/>
              <a:t>suvenira</a:t>
            </a:r>
            <a:r>
              <a:rPr sz="2400" dirty="0"/>
              <a:t>, </a:t>
            </a:r>
            <a:r>
              <a:rPr sz="2400" dirty="0" err="1"/>
              <a:t>majica</a:t>
            </a:r>
            <a:r>
              <a:rPr sz="2400" dirty="0"/>
              <a:t> </a:t>
            </a:r>
            <a:r>
              <a:rPr sz="2400" dirty="0" err="1"/>
              <a:t>ili</a:t>
            </a:r>
            <a:r>
              <a:rPr sz="2400" dirty="0"/>
              <a:t> </a:t>
            </a:r>
            <a:r>
              <a:rPr lang="hr-HR" sz="2400" dirty="0"/>
              <a:t>kolača</a:t>
            </a:r>
            <a:r>
              <a:rPr sz="2400" dirty="0"/>
              <a:t>).</a:t>
            </a:r>
          </a:p>
          <a:p>
            <a:pPr marL="0" indent="0">
              <a:buNone/>
            </a:pPr>
            <a:r>
              <a:rPr sz="2400" dirty="0"/>
              <a:t>U </a:t>
            </a:r>
            <a:r>
              <a:rPr sz="2400" dirty="0" err="1"/>
              <a:t>parovima</a:t>
            </a:r>
            <a:r>
              <a:rPr sz="2400" dirty="0"/>
              <a:t> </a:t>
            </a:r>
            <a:r>
              <a:rPr sz="2400" dirty="0" err="1"/>
              <a:t>osmislite</a:t>
            </a:r>
            <a:r>
              <a:rPr sz="2400" dirty="0"/>
              <a:t>:</a:t>
            </a:r>
          </a:p>
          <a:p>
            <a:pPr marL="0" indent="0">
              <a:buNone/>
            </a:pPr>
            <a:r>
              <a:rPr sz="2400" dirty="0"/>
              <a:t>1. Koji je </a:t>
            </a:r>
            <a:r>
              <a:rPr sz="2400" dirty="0" err="1"/>
              <a:t>vaš</a:t>
            </a:r>
            <a:r>
              <a:rPr sz="2400" dirty="0"/>
              <a:t> </a:t>
            </a:r>
            <a:r>
              <a:rPr sz="2400" dirty="0" err="1"/>
              <a:t>cilj</a:t>
            </a:r>
            <a:r>
              <a:rPr sz="2400" dirty="0"/>
              <a:t>?</a:t>
            </a:r>
          </a:p>
          <a:p>
            <a:pPr marL="0" indent="0">
              <a:buNone/>
            </a:pPr>
            <a:r>
              <a:rPr sz="2400" dirty="0"/>
              <a:t>2. Koji </a:t>
            </a:r>
            <a:r>
              <a:rPr sz="2400" dirty="0" err="1"/>
              <a:t>proizvod</a:t>
            </a:r>
            <a:r>
              <a:rPr sz="2400" dirty="0"/>
              <a:t> </a:t>
            </a:r>
            <a:r>
              <a:rPr sz="2400" dirty="0" err="1"/>
              <a:t>ili</a:t>
            </a:r>
            <a:r>
              <a:rPr sz="2400" dirty="0"/>
              <a:t> </a:t>
            </a:r>
            <a:r>
              <a:rPr sz="2400" dirty="0" err="1"/>
              <a:t>uslugu</a:t>
            </a:r>
            <a:r>
              <a:rPr sz="2400" dirty="0"/>
              <a:t> </a:t>
            </a:r>
            <a:r>
              <a:rPr sz="2400" dirty="0" err="1"/>
              <a:t>nudite</a:t>
            </a:r>
            <a:r>
              <a:rPr sz="2400" dirty="0"/>
              <a:t>?</a:t>
            </a:r>
          </a:p>
          <a:p>
            <a:pPr marL="0" indent="0">
              <a:buNone/>
            </a:pPr>
            <a:r>
              <a:rPr sz="2400" dirty="0"/>
              <a:t>3. </a:t>
            </a:r>
            <a:r>
              <a:rPr sz="2400" dirty="0" err="1"/>
              <a:t>Koje</a:t>
            </a:r>
            <a:r>
              <a:rPr sz="2400" dirty="0"/>
              <a:t> </a:t>
            </a:r>
            <a:r>
              <a:rPr sz="2400" dirty="0" err="1"/>
              <a:t>aktivnosti</a:t>
            </a:r>
            <a:r>
              <a:rPr sz="2400" dirty="0"/>
              <a:t> </a:t>
            </a:r>
            <a:r>
              <a:rPr sz="2400" dirty="0" err="1"/>
              <a:t>morate</a:t>
            </a:r>
            <a:r>
              <a:rPr sz="2400" dirty="0"/>
              <a:t> </a:t>
            </a:r>
            <a:r>
              <a:rPr sz="2400" dirty="0" err="1"/>
              <a:t>planirati</a:t>
            </a:r>
            <a:r>
              <a:rPr sz="2400" dirty="0"/>
              <a:t>?</a:t>
            </a:r>
          </a:p>
          <a:p>
            <a:pPr marL="0" indent="0">
              <a:buNone/>
            </a:pPr>
            <a:r>
              <a:rPr sz="2400" dirty="0"/>
              <a:t>4. Koliko </a:t>
            </a:r>
            <a:r>
              <a:rPr sz="2400" dirty="0" err="1"/>
              <a:t>vam</a:t>
            </a:r>
            <a:r>
              <a:rPr sz="2400" dirty="0"/>
              <a:t> je </a:t>
            </a:r>
            <a:r>
              <a:rPr sz="2400" dirty="0" err="1"/>
              <a:t>novca</a:t>
            </a:r>
            <a:r>
              <a:rPr sz="2400" dirty="0"/>
              <a:t> </a:t>
            </a:r>
            <a:r>
              <a:rPr sz="2400" dirty="0" err="1"/>
              <a:t>potrebno</a:t>
            </a:r>
            <a:r>
              <a:rPr sz="2400" dirty="0"/>
              <a:t>?</a:t>
            </a:r>
          </a:p>
          <a:p>
            <a:pPr marL="0" indent="0">
              <a:buNone/>
            </a:pPr>
            <a:r>
              <a:rPr sz="2400" dirty="0"/>
              <a:t>5. Kako </a:t>
            </a:r>
            <a:r>
              <a:rPr sz="2400" dirty="0" err="1"/>
              <a:t>ćete</a:t>
            </a:r>
            <a:r>
              <a:rPr sz="2400" dirty="0"/>
              <a:t> </a:t>
            </a:r>
            <a:r>
              <a:rPr sz="2400" dirty="0" err="1"/>
              <a:t>promovirati</a:t>
            </a:r>
            <a:r>
              <a:rPr sz="2400" dirty="0"/>
              <a:t> </a:t>
            </a:r>
            <a:r>
              <a:rPr sz="2400" dirty="0" err="1"/>
              <a:t>svoj</a:t>
            </a:r>
            <a:r>
              <a:rPr sz="2400" dirty="0"/>
              <a:t> </a:t>
            </a:r>
            <a:r>
              <a:rPr sz="2400" dirty="0" err="1"/>
              <a:t>proizvod</a:t>
            </a:r>
            <a:r>
              <a:rPr sz="2400" dirty="0"/>
              <a:t>?</a:t>
            </a:r>
            <a:endParaRPr lang="hr-HR" sz="2400" dirty="0"/>
          </a:p>
          <a:p>
            <a:pPr marL="0" indent="0">
              <a:buNone/>
            </a:pPr>
            <a:r>
              <a:rPr lang="hr-HR" dirty="0"/>
              <a:t>Vrijeme za izradu 10 minuta.</a:t>
            </a:r>
            <a:endParaRPr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3362C1-2404-9F85-011D-D51B964CD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5776" y="1679569"/>
            <a:ext cx="2624148" cy="3498858"/>
            <a:chOff x="1061035" y="1679569"/>
            <a:chExt cx="3498864" cy="3498858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8B7C759-FD69-C06B-80FE-479429146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hr-HR" sz="2600">
                <a:solidFill>
                  <a:srgbClr val="FFFFFF"/>
                </a:solidFill>
              </a:rPr>
              <a:t>Izvještaj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26137-0D83-3ACD-50EB-554EF128F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0816" y="725394"/>
            <a:ext cx="3856994" cy="540721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r-HR"/>
              <a:t>Prezentacija zadatka 1 i 2.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465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4030E1-A427-FC09-FEBD-B83762CF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2948" y="2592324"/>
            <a:ext cx="3858104" cy="1207008"/>
          </a:xfrm>
        </p:spPr>
        <p:txBody>
          <a:bodyPr/>
          <a:lstStyle/>
          <a:p>
            <a:r>
              <a:rPr lang="hr-HR" cap="none" dirty="0"/>
              <a:t>Hvala na pozornosti!</a:t>
            </a:r>
          </a:p>
        </p:txBody>
      </p:sp>
    </p:spTree>
    <p:extLst>
      <p:ext uri="{BB962C8B-B14F-4D97-AF65-F5344CB8AC3E}">
        <p14:creationId xmlns:p14="http://schemas.microsoft.com/office/powerpoint/2010/main" val="34954380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og od drveta">
  <a:themeElements>
    <a:clrScheme name="Slog od drvet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Slog od drvet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log od drvet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Slog od drveta</Template>
  <TotalTime>57</TotalTime>
  <Words>468</Words>
  <Application>Microsoft Office PowerPoint</Application>
  <PresentationFormat>Prikaz na zaslonu (4:3)</PresentationFormat>
  <Paragraphs>80</Paragraphs>
  <Slides>15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15</vt:i4>
      </vt:variant>
    </vt:vector>
  </HeadingPairs>
  <TitlesOfParts>
    <vt:vector size="21" baseType="lpstr">
      <vt:lpstr>Calibri</vt:lpstr>
      <vt:lpstr>Rockwell</vt:lpstr>
      <vt:lpstr>Rockwell Condensed</vt:lpstr>
      <vt:lpstr>Rockwell Extra Bold</vt:lpstr>
      <vt:lpstr>Wingdings</vt:lpstr>
      <vt:lpstr>Slog od drveta</vt:lpstr>
      <vt:lpstr>FunkcijA menadžmenta - PLANIRANJe</vt:lpstr>
      <vt:lpstr>Planiranje</vt:lpstr>
      <vt:lpstr>Primjer planiranja u svakodnevnom životu</vt:lpstr>
      <vt:lpstr>Primjer planiranja u svakodnevnom životu</vt:lpstr>
      <vt:lpstr>Proces planiranja u organizaciji (udžbenik slika str. 140) </vt:lpstr>
      <vt:lpstr>Faze procesa planiranja</vt:lpstr>
      <vt:lpstr>Faze procesa planiranja</vt:lpstr>
      <vt:lpstr>Primjer poduzeća – Poduzeće Podravka planira lansirati novi proizvod. </vt:lpstr>
      <vt:lpstr>Pitanje za učenike</vt:lpstr>
      <vt:lpstr>Primjer poduzeća – Vlasnik slastičarnice planira proširiti ponudu sladoleda. </vt:lpstr>
      <vt:lpstr>Pitanje za učenike</vt:lpstr>
      <vt:lpstr>ZADATAK 1</vt:lpstr>
      <vt:lpstr>Zadatak 2</vt:lpstr>
      <vt:lpstr>Izvještaj</vt:lpstr>
      <vt:lpstr>Hvala na pozornosti!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Korisnik</dc:creator>
  <cp:keywords/>
  <dc:description>generated using python-pptx</dc:description>
  <cp:lastModifiedBy>Marina Juriša</cp:lastModifiedBy>
  <cp:revision>12</cp:revision>
  <dcterms:created xsi:type="dcterms:W3CDTF">2013-01-27T09:14:16Z</dcterms:created>
  <dcterms:modified xsi:type="dcterms:W3CDTF">2026-06-10T15:56:10Z</dcterms:modified>
  <cp:category/>
</cp:coreProperties>
</file>